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68" r:id="rId3"/>
    <p:sldId id="258" r:id="rId4"/>
    <p:sldId id="259" r:id="rId5"/>
    <p:sldId id="278" r:id="rId6"/>
    <p:sldId id="270" r:id="rId7"/>
    <p:sldId id="260" r:id="rId8"/>
    <p:sldId id="271" r:id="rId9"/>
    <p:sldId id="269" r:id="rId10"/>
    <p:sldId id="261" r:id="rId11"/>
    <p:sldId id="262" r:id="rId12"/>
    <p:sldId id="273" r:id="rId13"/>
    <p:sldId id="275" r:id="rId14"/>
    <p:sldId id="265" r:id="rId15"/>
    <p:sldId id="266" r:id="rId16"/>
    <p:sldId id="267" r:id="rId17"/>
    <p:sldId id="276" r:id="rId18"/>
    <p:sldId id="277" r:id="rId1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9900"/>
    <a:srgbClr val="97C3CD"/>
    <a:srgbClr val="8B73F1"/>
    <a:srgbClr val="000000"/>
    <a:srgbClr val="FF3300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email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grpSp>
        <p:nvGrpSpPr>
          <p:cNvPr id="5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5800725" y="541020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8" y="5410200"/>
            <a:ext cx="3843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275" y="5410200"/>
            <a:ext cx="5794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7D560-1549-4765-B6FF-23505678EA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9593227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CD849-818D-4E3A-BEB1-349A2FAD00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6183933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B5A31-D042-4B77-8779-4CF72D56AD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8448559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44A27-CEFF-42F9-AD3A-A26367B3E6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964611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2C36D-535B-4B5E-A8BE-FBC1069BE3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9073718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A976D-FC10-4728-BD41-9EDBEACEBA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2328674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1B723-1F91-410B-8C80-6A098B7236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64895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5ADCF-2376-4F10-97D1-D842BE3905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1533753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defRPr lang="en-US"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06874-DEFC-4679-8BCC-801FD5BBE9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2025109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B2543-FB48-43AD-AC04-DB0751B826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0476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C76B4-6096-4B18-9C9E-15BC41F382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24775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6913" y="719138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6850" y="2765425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848D5-0890-4BBE-8A00-11C84DAE492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5124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7B523-8E5A-4C33-A09D-22FF0834F8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12377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B0BF3-06D9-4C42-96D6-C4A53D9941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06096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1800" dirty="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1800" dirty="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1800" dirty="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63127-E90E-4A61-A2D4-483E9DD4F6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3676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7A2DC-B1CA-4EA3-AE37-E75A23A926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5124914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F91BF-26E7-4B68-8BFA-E2546240CA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8970551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AFD6-D10E-4595-A54B-91FEE4C289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2444006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 cstate="email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-14288" y="0"/>
            <a:ext cx="9042401" cy="6858000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55663" y="2249488"/>
            <a:ext cx="7429500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763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663" y="5883275"/>
            <a:ext cx="467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313" y="5883275"/>
            <a:ext cx="577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689C75-F02F-4DAE-A890-671E360F3E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7" r:id="rId12"/>
    <p:sldLayoutId id="2147483782" r:id="rId13"/>
    <p:sldLayoutId id="2147483783" r:id="rId14"/>
    <p:sldLayoutId id="2147483788" r:id="rId15"/>
    <p:sldLayoutId id="2147483784" r:id="rId16"/>
    <p:sldLayoutId id="2147483785" r:id="rId17"/>
    <p:sldLayoutId id="2147483789" r:id="rId18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9pPr>
    </p:titleStyle>
    <p:bodyStyle>
      <a:lvl1pPr marL="228600" indent="-228600" algn="l" rtl="0" fontAlgn="base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246188" y="188913"/>
            <a:ext cx="63754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Тема: «Городское</a:t>
            </a:r>
            <a:r>
              <a:rPr lang="en-US" alt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endParaRPr lang="ru-RU" altLang="ru-RU" sz="4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расселение населения»</a:t>
            </a: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547813" y="2005013"/>
          <a:ext cx="6408737" cy="4616450"/>
        </p:xfrm>
        <a:graphic>
          <a:graphicData uri="http://schemas.openxmlformats.org/presentationml/2006/ole">
            <p:oleObj spid="_x0000_s6154" name="Clip" r:id="rId3" imgW="2827338" imgH="3497263" progId="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6145229" cy="14779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4400" dirty="0" smtClean="0"/>
              <a:t>Что такое город</a:t>
            </a:r>
            <a:r>
              <a:rPr lang="ru-RU" altLang="ru-RU" sz="4800" dirty="0" smtClean="0"/>
              <a:t>?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80629" y="2643182"/>
            <a:ext cx="2763371" cy="2071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00826" y="714356"/>
            <a:ext cx="2130422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14744" y="3143248"/>
            <a:ext cx="2554947" cy="17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39838" y="4997835"/>
            <a:ext cx="2474906" cy="186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86446" y="4992687"/>
            <a:ext cx="2565426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5720" y="2000240"/>
            <a:ext cx="3383891" cy="26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00213"/>
            <a:ext cx="8229600" cy="41148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В России </a:t>
            </a:r>
            <a:r>
              <a:rPr lang="ru-RU" altLang="ru-RU" sz="4000" b="1" smtClean="0">
                <a:solidFill>
                  <a:srgbClr val="990000"/>
                </a:solidFill>
              </a:rPr>
              <a:t>город</a:t>
            </a:r>
            <a:r>
              <a:rPr lang="ru-RU" altLang="ru-RU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 населенный пункт с числом жителей более 12 тысяч человек, 85% из которых заняты несельскохозяйственным трудом. </a:t>
            </a: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00430" y="0"/>
            <a:ext cx="2714612" cy="180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716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4000" dirty="0" smtClean="0">
                <a:solidFill>
                  <a:schemeClr val="accent2">
                    <a:lumMod val="50000"/>
                  </a:schemeClr>
                </a:solidFill>
              </a:rPr>
              <a:t>Города отличаются друг от друга: </a:t>
            </a:r>
          </a:p>
        </p:txBody>
      </p:sp>
      <p:graphicFrame>
        <p:nvGraphicFramePr>
          <p:cNvPr id="9282" name="Group 66"/>
          <p:cNvGraphicFramePr>
            <a:graphicFrameLocks noGrp="1"/>
          </p:cNvGraphicFramePr>
          <p:nvPr>
            <p:ph type="tbl" idx="1"/>
          </p:nvPr>
        </p:nvGraphicFramePr>
        <p:xfrm>
          <a:off x="714348" y="1196975"/>
          <a:ext cx="7786742" cy="5511320"/>
        </p:xfrm>
        <a:graphic>
          <a:graphicData uri="http://schemas.openxmlformats.org/drawingml/2006/table">
            <a:tbl>
              <a:tblPr/>
              <a:tblGrid>
                <a:gridCol w="3786214">
                  <a:extLst>
                    <a:ext uri="{9D8B030D-6E8A-4147-A177-3AD203B41FA5}">
                      <a16:colId xmlns:a16="http://schemas.microsoft.com/office/drawing/2014/main" xmlns="" val="1975184245"/>
                    </a:ext>
                  </a:extLst>
                </a:gridCol>
                <a:gridCol w="4000528">
                  <a:extLst>
                    <a:ext uri="{9D8B030D-6E8A-4147-A177-3AD203B41FA5}">
                      <a16:colId xmlns:a16="http://schemas.microsoft.com/office/drawing/2014/main" xmlns="" val="1303823948"/>
                    </a:ext>
                  </a:extLst>
                </a:gridCol>
              </a:tblGrid>
              <a:tr h="7011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людности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функциям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13616875"/>
                  </a:ext>
                </a:extLst>
              </a:tr>
              <a:tr h="9449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малые – до 20 тысяч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Промышленные центры (Магнитогорск)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62327877"/>
                  </a:ext>
                </a:extLst>
              </a:tr>
              <a:tr h="9449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средние  - до 100 тысяч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Транспортные центры – порты (Новороссийск)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76060673"/>
                  </a:ext>
                </a:extLst>
              </a:tr>
              <a:tr h="9449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большие – более 100 тысяч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Наукограды</a:t>
                      </a: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(Обнинск)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02926862"/>
                  </a:ext>
                </a:extLst>
              </a:tr>
              <a:tr h="9449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крупнейшие - от 500-1млн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Туристические центры (Суздаль)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0351301"/>
                  </a:ext>
                </a:extLst>
              </a:tr>
              <a:tr h="9449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миллионеры – более 1 млн. 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Города – курорты </a:t>
                      </a: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Сочи, Анапа)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984226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5663" y="115888"/>
            <a:ext cx="7429500" cy="12255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dirty="0">
                <a:solidFill>
                  <a:schemeClr val="accent2">
                    <a:lumMod val="50000"/>
                  </a:schemeClr>
                </a:solidFill>
              </a:rPr>
              <a:t>Города отличаются друг от друга: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9081228"/>
              </p:ext>
            </p:extLst>
          </p:nvPr>
        </p:nvGraphicFramePr>
        <p:xfrm>
          <a:off x="1214414" y="1571612"/>
          <a:ext cx="7072363" cy="4408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220">
                  <a:extLst>
                    <a:ext uri="{9D8B030D-6E8A-4147-A177-3AD203B41FA5}">
                      <a16:colId xmlns:a16="http://schemas.microsoft.com/office/drawing/2014/main" xmlns="" val="159639132"/>
                    </a:ext>
                  </a:extLst>
                </a:gridCol>
                <a:gridCol w="1682584">
                  <a:extLst>
                    <a:ext uri="{9D8B030D-6E8A-4147-A177-3AD203B41FA5}">
                      <a16:colId xmlns:a16="http://schemas.microsoft.com/office/drawing/2014/main" xmlns="" val="2154526591"/>
                    </a:ext>
                  </a:extLst>
                </a:gridCol>
                <a:gridCol w="3582559">
                  <a:extLst>
                    <a:ext uri="{9D8B030D-6E8A-4147-A177-3AD203B41FA5}">
                      <a16:colId xmlns:a16="http://schemas.microsoft.com/office/drawing/2014/main" xmlns="" val="2053549142"/>
                    </a:ext>
                  </a:extLst>
                </a:gridCol>
              </a:tblGrid>
              <a:tr h="70101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возрасту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ЭГП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месту в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системе расселения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extLst>
                  <a:ext uri="{0D108BD9-81ED-4DB2-BD59-A6C34878D82A}">
                    <a16:rowId xmlns:a16="http://schemas.microsoft.com/office/drawing/2014/main" xmlns="" val="2224521033"/>
                  </a:ext>
                </a:extLst>
              </a:tr>
              <a:tr h="100580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Древнейшие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Приграничные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Центры своего окружения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(местные центры)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extLst>
                  <a:ext uri="{0D108BD9-81ED-4DB2-BD59-A6C34878D82A}">
                    <a16:rowId xmlns:a16="http://schemas.microsoft.com/office/drawing/2014/main" xmlns="" val="813657621"/>
                  </a:ext>
                </a:extLst>
              </a:tr>
              <a:tr h="65001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Древние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Глубинные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Центры агломераций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extLst>
                  <a:ext uri="{0D108BD9-81ED-4DB2-BD59-A6C34878D82A}">
                    <a16:rowId xmlns:a16="http://schemas.microsoft.com/office/drawing/2014/main" xmlns="" val="463630532"/>
                  </a:ext>
                </a:extLst>
              </a:tr>
              <a:tr h="65001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Старые молодые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Приморские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Города-спутники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extLst>
                  <a:ext uri="{0D108BD9-81ED-4DB2-BD59-A6C34878D82A}">
                    <a16:rowId xmlns:a16="http://schemas.microsoft.com/office/drawing/2014/main" xmlns="" val="974395333"/>
                  </a:ext>
                </a:extLst>
              </a:tr>
              <a:tr h="650019">
                <a:tc>
                  <a:txBody>
                    <a:bodyPr/>
                    <a:lstStyle/>
                    <a:p>
                      <a:endParaRPr lang="ru-RU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Центральные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extLst>
                  <a:ext uri="{0D108BD9-81ED-4DB2-BD59-A6C34878D82A}">
                    <a16:rowId xmlns:a16="http://schemas.microsoft.com/office/drawing/2014/main" xmlns="" val="690508137"/>
                  </a:ext>
                </a:extLst>
              </a:tr>
              <a:tr h="650019">
                <a:tc>
                  <a:txBody>
                    <a:bodyPr/>
                    <a:lstStyle/>
                    <a:p>
                      <a:endParaRPr lang="ru-RU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Периферийные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18" marB="45718"/>
                </a:tc>
                <a:extLst>
                  <a:ext uri="{0D108BD9-81ED-4DB2-BD59-A6C34878D82A}">
                    <a16:rowId xmlns:a16="http://schemas.microsoft.com/office/drawing/2014/main" xmlns="" val="217729939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4000" dirty="0" smtClean="0">
                <a:solidFill>
                  <a:schemeClr val="accent1">
                    <a:lumMod val="50000"/>
                  </a:schemeClr>
                </a:solidFill>
              </a:rPr>
              <a:t>Познакомимся с новыми терминами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/>
          <a:lstStyle/>
          <a:p>
            <a:r>
              <a:rPr lang="ru-RU" altLang="ru-RU" sz="4400" smtClean="0"/>
              <a:t>Урбанизация</a:t>
            </a:r>
          </a:p>
          <a:p>
            <a:r>
              <a:rPr lang="ru-RU" altLang="ru-RU" sz="4400" smtClean="0"/>
              <a:t>Агломерация</a:t>
            </a:r>
          </a:p>
          <a:p>
            <a:r>
              <a:rPr lang="ru-RU" altLang="ru-RU" sz="4400" smtClean="0"/>
              <a:t>Мегаполис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98613"/>
            <a:ext cx="9144000" cy="4497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4000" b="1" dirty="0" smtClean="0">
                <a:solidFill>
                  <a:srgbClr val="FF3300"/>
                </a:solidFill>
              </a:rPr>
              <a:t>   </a:t>
            </a:r>
            <a:r>
              <a:rPr lang="ru-RU" altLang="ru-RU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Урбанизация</a:t>
            </a:r>
            <a:r>
              <a:rPr lang="ru-RU" altLang="ru-RU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altLang="ru-RU" sz="4000" dirty="0" smtClean="0">
                <a:solidFill>
                  <a:schemeClr val="accent1">
                    <a:lumMod val="50000"/>
                  </a:schemeClr>
                </a:solidFill>
              </a:rPr>
              <a:t>(от лат. </a:t>
            </a:r>
            <a:r>
              <a:rPr lang="ru-RU" altLang="ru-RU" sz="4000" dirty="0" err="1" smtClean="0">
                <a:solidFill>
                  <a:schemeClr val="accent1">
                    <a:lumMod val="50000"/>
                  </a:schemeClr>
                </a:solidFill>
              </a:rPr>
              <a:t>urbanus</a:t>
            </a:r>
            <a:r>
              <a:rPr lang="ru-RU" altLang="ru-RU" sz="4000" dirty="0" smtClean="0">
                <a:solidFill>
                  <a:schemeClr val="accent1">
                    <a:lumMod val="50000"/>
                  </a:schemeClr>
                </a:solidFill>
              </a:rPr>
              <a:t> — городской) — процесс повышения роли городов в развитии общества. 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5580063" y="3846513"/>
          <a:ext cx="2609850" cy="2592387"/>
        </p:xfrm>
        <a:graphic>
          <a:graphicData uri="http://schemas.openxmlformats.org/presentationml/2006/ole">
            <p:oleObj spid="_x0000_s12297" name="Clip" r:id="rId3" imgW="2827338" imgH="3497263" progId="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260350"/>
            <a:ext cx="7429500" cy="10096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rgbClr val="002060"/>
                </a:solidFill>
              </a:rPr>
              <a:t>Уровень урбанизации</a:t>
            </a:r>
            <a:br>
              <a:rPr lang="ru-RU" altLang="ru-RU" sz="2800" dirty="0" smtClean="0">
                <a:solidFill>
                  <a:srgbClr val="002060"/>
                </a:solidFill>
              </a:rPr>
            </a:br>
            <a:r>
              <a:rPr lang="ru-RU" altLang="ru-RU" sz="2800" dirty="0" smtClean="0">
                <a:solidFill>
                  <a:srgbClr val="002060"/>
                </a:solidFill>
              </a:rPr>
              <a:t>в разных городах России</a:t>
            </a:r>
          </a:p>
        </p:txBody>
      </p:sp>
      <p:sp>
        <p:nvSpPr>
          <p:cNvPr id="13315" name="Rectangle 5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270000"/>
            <a:ext cx="9144000" cy="55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Задание</a:t>
            </a:r>
            <a:r>
              <a:rPr lang="ru-RU" altLang="ru-RU" dirty="0" smtClean="0"/>
              <a:t>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000100" y="1628775"/>
            <a:ext cx="7697812" cy="4114800"/>
          </a:xfrm>
        </p:spPr>
        <p:txBody>
          <a:bodyPr rtlCol="0">
            <a:normAutofit fontScale="925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Используя карты атласа и учебник, приведите примеры малых, средних, больших, крупнейших городов и </a:t>
            </a: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городов-миллионеров</a:t>
            </a: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Приведите по 2-3 примера: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промышленных центров;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транспортных центров;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городов – курортов;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altLang="ru-RU" sz="2800" dirty="0" err="1" smtClean="0">
                <a:solidFill>
                  <a:schemeClr val="tx2">
                    <a:lumMod val="10000"/>
                  </a:schemeClr>
                </a:solidFill>
              </a:rPr>
              <a:t>наукоградов</a:t>
            </a: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altLang="ru-RU" sz="2800" dirty="0" smtClean="0">
                <a:solidFill>
                  <a:schemeClr val="tx2">
                    <a:lumMod val="10000"/>
                  </a:schemeClr>
                </a:solidFill>
              </a:rPr>
              <a:t>туристических центров.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altLang="ru-RU" sz="28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endParaRPr lang="ru-RU" altLang="ru-RU" sz="28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altLang="ru-RU" sz="2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42910" y="1125538"/>
            <a:ext cx="7978803" cy="4497387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3600" b="1" dirty="0" smtClean="0">
                <a:solidFill>
                  <a:srgbClr val="FF3300"/>
                </a:solidFill>
              </a:rPr>
              <a:t>   </a:t>
            </a:r>
            <a:r>
              <a:rPr lang="ru-RU" altLang="ru-RU" sz="3600" b="1" dirty="0" smtClean="0">
                <a:solidFill>
                  <a:srgbClr val="990000"/>
                </a:solidFill>
              </a:rPr>
              <a:t>Городская</a:t>
            </a:r>
            <a:r>
              <a:rPr lang="ru-RU" altLang="ru-RU" sz="3600" dirty="0" smtClean="0">
                <a:solidFill>
                  <a:srgbClr val="990000"/>
                </a:solidFill>
              </a:rPr>
              <a:t> </a:t>
            </a:r>
            <a:r>
              <a:rPr lang="ru-RU" altLang="ru-RU" sz="3600" b="1" dirty="0" smtClean="0">
                <a:solidFill>
                  <a:srgbClr val="990000"/>
                </a:solidFill>
              </a:rPr>
              <a:t>агломерация </a:t>
            </a:r>
            <a:r>
              <a:rPr lang="en-US" altLang="ru-RU" sz="3600" b="1" dirty="0" smtClean="0">
                <a:solidFill>
                  <a:srgbClr val="990000"/>
                </a:solidFill>
              </a:rPr>
              <a:t>–</a:t>
            </a:r>
            <a:r>
              <a:rPr lang="ru-RU" altLang="ru-RU" sz="3600" dirty="0" smtClean="0">
                <a:solidFill>
                  <a:srgbClr val="990000"/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3600" dirty="0" smtClean="0">
                <a:solidFill>
                  <a:schemeClr val="bg1"/>
                </a:solidFill>
              </a:rPr>
              <a:t>  г</a:t>
            </a:r>
            <a:r>
              <a:rPr lang="ru-RU" alt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руппа </a:t>
            </a:r>
            <a:r>
              <a:rPr lang="ru-RU" alt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близко расположенных городов, объединённых тесными производственными, трудовыми, культурно-бытовыми, рекреационными связями; </a:t>
            </a:r>
            <a:endParaRPr lang="ru-RU" altLang="ru-RU" sz="32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 </a:t>
            </a:r>
            <a:r>
              <a:rPr lang="ru-RU" alt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её состав входят также посёлки городского типа и сельские поселения.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857224" y="476250"/>
            <a:ext cx="7908951" cy="4497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4000" b="1" dirty="0" smtClean="0">
                <a:solidFill>
                  <a:srgbClr val="FF3300"/>
                </a:solidFill>
              </a:rPr>
              <a:t>   МЕГАПОЛИС</a:t>
            </a:r>
            <a:r>
              <a:rPr lang="ru-RU" altLang="ru-RU" sz="4000" dirty="0">
                <a:solidFill>
                  <a:srgbClr val="FF3300"/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4000" dirty="0" smtClean="0">
                <a:solidFill>
                  <a:srgbClr val="FF3300"/>
                </a:solidFill>
              </a:rPr>
              <a:t> </a:t>
            </a:r>
            <a:r>
              <a:rPr lang="ru-RU" alt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греч. род. п. </a:t>
            </a:r>
            <a:r>
              <a:rPr lang="ru-RU" altLang="ru-RU" sz="2800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megas</a:t>
            </a:r>
            <a:r>
              <a:rPr lang="ru-RU" alt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megalus</a:t>
            </a:r>
            <a:r>
              <a:rPr lang="ru-RU" alt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большой </a:t>
            </a:r>
            <a:endParaRPr lang="ru-RU" altLang="ru-RU" sz="2800" dirty="0" smtClean="0">
              <a:solidFill>
                <a:schemeClr val="bg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800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polis</a:t>
            </a:r>
            <a:r>
              <a:rPr lang="ru-RU" alt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город) — самая крупная форма городского расселения, образующаяся в результате интеграции главного города с окружающими его поселениями, агломерациями.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mtClean="0"/>
              <a:t>Задание: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/>
          <a:lstStyle/>
          <a:p>
            <a:r>
              <a:rPr lang="ru-RU" altLang="ru-RU" sz="3600" dirty="0" smtClean="0"/>
              <a:t>Используя карты атласа и учебник, приведите примеры агломераций и мегаполисов  в России.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3541" y="4357694"/>
            <a:ext cx="3750459" cy="2500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>
                <a:solidFill>
                  <a:schemeClr val="tx2">
                    <a:lumMod val="25000"/>
                  </a:schemeClr>
                </a:solidFill>
              </a:rPr>
              <a:t>Задание: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ru-RU" sz="4000" dirty="0" smtClean="0">
                <a:solidFill>
                  <a:schemeClr val="accent1">
                    <a:lumMod val="50000"/>
                  </a:schemeClr>
                </a:solidFill>
              </a:rPr>
              <a:t>-Назовите плюсы и минусы жизни в городе и в сельской местности.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692150"/>
            <a:ext cx="7769250" cy="1371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Какой город «летает»?</a:t>
            </a:r>
            <a:br>
              <a:rPr lang="ru-RU" alt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altLang="ru-RU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/>
          <a:lstStyle/>
          <a:p>
            <a:r>
              <a:rPr lang="ru-RU" altLang="ru-RU" sz="4000" smtClean="0"/>
              <a:t>Орел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00299" y="2432213"/>
            <a:ext cx="6643702" cy="442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rgbClr val="000000"/>
                </a:solidFill>
              </a:rPr>
              <a:t>Какой город «сердитый»?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/>
          <a:lstStyle/>
          <a:p>
            <a:r>
              <a:rPr lang="ru-RU" altLang="ru-RU" sz="2800" dirty="0" smtClean="0"/>
              <a:t>Грозный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43174" y="2530411"/>
            <a:ext cx="6500826" cy="432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b="1" smtClean="0">
                <a:solidFill>
                  <a:srgbClr val="000000"/>
                </a:solidFill>
              </a:rPr>
              <a:t>Город птицы и животного?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/>
          <a:lstStyle/>
          <a:p>
            <a:r>
              <a:rPr lang="ru-RU" altLang="ru-RU" sz="2800" dirty="0" smtClean="0"/>
              <a:t>Воронеж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59900" y="2500306"/>
            <a:ext cx="6484100" cy="435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Закрепление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Что называется урбанизацией?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Что такое агломерация?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Что такое мегаполис?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Как делятся города по людности?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Назовите города своей </a:t>
            </a:r>
            <a:r>
              <a:rPr lang="ru-RU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области</a:t>
            </a:r>
            <a:r>
              <a:rPr lang="ru-RU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ru-RU" altLang="ru-RU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Домашнее задание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855663" y="2249488"/>
            <a:ext cx="7429500" cy="354171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3200" kern="5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§13; вопросы с.88, рабочая тетрадь задание №1-9 с.68-69</a:t>
            </a:r>
            <a:endParaRPr lang="ru-RU" altLang="ru-RU" sz="3200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409</TotalTime>
  <Words>343</Words>
  <Application>Microsoft Office PowerPoint</Application>
  <PresentationFormat>Экран (4:3)</PresentationFormat>
  <Paragraphs>73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Контур</vt:lpstr>
      <vt:lpstr>Clip</vt:lpstr>
      <vt:lpstr>Слайд 1</vt:lpstr>
      <vt:lpstr>Что такое город?</vt:lpstr>
      <vt:lpstr>Слайд 3</vt:lpstr>
      <vt:lpstr>Города отличаются друг от друга: </vt:lpstr>
      <vt:lpstr>Города отличаются друг от друга: </vt:lpstr>
      <vt:lpstr>Познакомимся с новыми терминами</vt:lpstr>
      <vt:lpstr>Слайд 7</vt:lpstr>
      <vt:lpstr>Уровень урбанизации в разных городах России</vt:lpstr>
      <vt:lpstr>Задание:</vt:lpstr>
      <vt:lpstr>Слайд 10</vt:lpstr>
      <vt:lpstr>Слайд 11</vt:lpstr>
      <vt:lpstr>Задание:</vt:lpstr>
      <vt:lpstr>Задание:</vt:lpstr>
      <vt:lpstr>Какой город «летает»?  </vt:lpstr>
      <vt:lpstr>Какой город «сердитый»?</vt:lpstr>
      <vt:lpstr>Город птицы и животного?</vt:lpstr>
      <vt:lpstr>Закрепление</vt:lpstr>
      <vt:lpstr>Домашнее задание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25</cp:revision>
  <dcterms:created xsi:type="dcterms:W3CDTF">2012-09-18T13:49:49Z</dcterms:created>
  <dcterms:modified xsi:type="dcterms:W3CDTF">2017-02-11T18:14:27Z</dcterms:modified>
</cp:coreProperties>
</file>